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Guerin" initials="A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D3A"/>
    <a:srgbClr val="2D2E99"/>
    <a:srgbClr val="2B2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2006" y="6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425203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962263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1"/>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223924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97718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37073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683564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3469611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242974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121152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58029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F755BC-5DD0-450C-BC2F-33B668663AFB}" type="datetimeFigureOut">
              <a:rPr lang="en-GB" smtClean="0"/>
              <a:pPr/>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4BEA0-48E0-4354-B55A-44E05A991833}" type="slidenum">
              <a:rPr lang="en-GB" smtClean="0"/>
              <a:pPr/>
              <a:t>‹#›</a:t>
            </a:fld>
            <a:endParaRPr lang="en-GB"/>
          </a:p>
        </p:txBody>
      </p:sp>
    </p:spTree>
    <p:extLst>
      <p:ext uri="{BB962C8B-B14F-4D97-AF65-F5344CB8AC3E}">
        <p14:creationId xmlns:p14="http://schemas.microsoft.com/office/powerpoint/2010/main" val="2456361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7F755BC-5DD0-450C-BC2F-33B668663AFB}" type="datetimeFigureOut">
              <a:rPr lang="en-GB" smtClean="0"/>
              <a:pPr/>
              <a:t>24/06/2019</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0F4BEA0-48E0-4354-B55A-44E05A991833}" type="slidenum">
              <a:rPr lang="en-GB" smtClean="0"/>
              <a:pPr/>
              <a:t>‹#›</a:t>
            </a:fld>
            <a:endParaRPr lang="en-GB"/>
          </a:p>
        </p:txBody>
      </p:sp>
    </p:spTree>
    <p:extLst>
      <p:ext uri="{BB962C8B-B14F-4D97-AF65-F5344CB8AC3E}">
        <p14:creationId xmlns:p14="http://schemas.microsoft.com/office/powerpoint/2010/main" val="285843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http://www.hisa.uhi.ac.uk/img/nhc.jpg" TargetMode="External"/><Relationship Id="rId11" Type="http://schemas.openxmlformats.org/officeDocument/2006/relationships/image" Target="../media/image9.jpeg"/><Relationship Id="rId5" Type="http://schemas.openxmlformats.org/officeDocument/2006/relationships/image" Target="../media/image4.jpeg"/><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5" y="1371763"/>
            <a:ext cx="6858000" cy="1584177"/>
          </a:xfrm>
        </p:spPr>
        <p:txBody>
          <a:bodyPr>
            <a:noAutofit/>
          </a:bodyPr>
          <a:lstStyle/>
          <a:p>
            <a:br>
              <a:rPr lang="en-GB" sz="2400" b="1" dirty="0">
                <a:solidFill>
                  <a:srgbClr val="8BBD3A"/>
                </a:solidFill>
              </a:rPr>
            </a:br>
            <a:endParaRPr lang="en-GB" sz="2000" i="1" dirty="0">
              <a:latin typeface="Arial" pitchFamily="34" charset="0"/>
              <a:cs typeface="Arial" pitchFamily="34" charset="0"/>
            </a:endParaRPr>
          </a:p>
        </p:txBody>
      </p:sp>
      <p:pic>
        <p:nvPicPr>
          <p:cNvPr id="1027" name="Picture 3" descr="W:\Branding\New_NHC_UHI_logo_30-08-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4772" y="9195765"/>
            <a:ext cx="1744885" cy="5817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Branding\UHI Logo_CMY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3817" y="9195764"/>
            <a:ext cx="1694653" cy="537716"/>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117896" y="3741058"/>
            <a:ext cx="3311105" cy="3012141"/>
          </a:xfrm>
          <a:prstGeom prst="roundRect">
            <a:avLst>
              <a:gd name="adj" fmla="val 9992"/>
            </a:avLst>
          </a:prstGeom>
          <a:noFill/>
          <a:ln>
            <a:solidFill>
              <a:srgbClr val="8BBD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GB" sz="1200" dirty="0">
              <a:solidFill>
                <a:schemeClr val="tx1"/>
              </a:solidFill>
            </a:endParaRPr>
          </a:p>
          <a:p>
            <a:pPr algn="ctr" fontAlgn="base"/>
            <a:r>
              <a:rPr lang="en-GB" sz="1200" dirty="0">
                <a:solidFill>
                  <a:schemeClr val="tx1"/>
                </a:solidFill>
              </a:rPr>
              <a:t>In the late 1990’s, Old World vulture populations in South Asia began to collapse very rapidly. They fell from estimated levels in the 10’s of millions (of individuals), to near extinction, in just 15 years. The primary driver behind this was completely unexpected, when finally identified in 2004. The culprit, was a common veterinary pharmaceutical (an NSAID) called DICLOFENAC. </a:t>
            </a:r>
          </a:p>
          <a:p>
            <a:pPr algn="ctr" fontAlgn="base"/>
            <a:endParaRPr lang="en-GB" sz="1200" dirty="0">
              <a:solidFill>
                <a:schemeClr val="tx1"/>
              </a:solidFill>
            </a:endParaRPr>
          </a:p>
          <a:p>
            <a:pPr algn="ctr" fontAlgn="base"/>
            <a:r>
              <a:rPr lang="en-GB" sz="1200" dirty="0">
                <a:solidFill>
                  <a:schemeClr val="tx1"/>
                </a:solidFill>
              </a:rPr>
              <a:t>This talk will highlight the research that led to this discovery in 2004, and, the 15 years of work since that has helped us understand how and why this ecotoxicological “Perfect Storm” happened.   </a:t>
            </a:r>
          </a:p>
          <a:p>
            <a:pPr algn="ctr" fontAlgn="base"/>
            <a:r>
              <a:rPr lang="en-GB" sz="1100" dirty="0">
                <a:solidFill>
                  <a:schemeClr val="tx1"/>
                </a:solidFill>
              </a:rPr>
              <a:t> </a:t>
            </a:r>
          </a:p>
        </p:txBody>
      </p:sp>
      <p:sp>
        <p:nvSpPr>
          <p:cNvPr id="24" name="TextBox 23"/>
          <p:cNvSpPr txBox="1"/>
          <p:nvPr/>
        </p:nvSpPr>
        <p:spPr>
          <a:xfrm>
            <a:off x="2110448" y="8769424"/>
            <a:ext cx="2876108" cy="400110"/>
          </a:xfrm>
          <a:prstGeom prst="rect">
            <a:avLst/>
          </a:prstGeom>
          <a:noFill/>
        </p:spPr>
        <p:txBody>
          <a:bodyPr wrap="none" rtlCol="0">
            <a:spAutoFit/>
          </a:bodyPr>
          <a:lstStyle/>
          <a:p>
            <a:pPr algn="ctr"/>
            <a:r>
              <a:rPr lang="en-GB" sz="2000" dirty="0">
                <a:effectLst>
                  <a:outerShdw blurRad="38100" dist="38100" dir="2700000" algn="tl">
                    <a:srgbClr val="000000">
                      <a:alpha val="43137"/>
                    </a:srgbClr>
                  </a:outerShdw>
                </a:effectLst>
                <a:latin typeface="Arial" pitchFamily="34" charset="0"/>
                <a:cs typeface="Arial" pitchFamily="34" charset="0"/>
              </a:rPr>
              <a:t>Friday 28</a:t>
            </a:r>
            <a:r>
              <a:rPr lang="en-GB" sz="2000" baseline="30000" dirty="0">
                <a:effectLst>
                  <a:outerShdw blurRad="38100" dist="38100" dir="2700000" algn="tl">
                    <a:srgbClr val="000000">
                      <a:alpha val="43137"/>
                    </a:srgbClr>
                  </a:outerShdw>
                </a:effectLst>
                <a:latin typeface="Arial" pitchFamily="34" charset="0"/>
                <a:cs typeface="Arial" pitchFamily="34" charset="0"/>
              </a:rPr>
              <a:t>th</a:t>
            </a:r>
            <a:r>
              <a:rPr lang="en-GB" sz="2000" dirty="0">
                <a:effectLst>
                  <a:outerShdw blurRad="38100" dist="38100" dir="2700000" algn="tl">
                    <a:srgbClr val="000000">
                      <a:alpha val="43137"/>
                    </a:srgbClr>
                  </a:outerShdw>
                </a:effectLst>
                <a:latin typeface="Arial" pitchFamily="34" charset="0"/>
                <a:cs typeface="Arial" pitchFamily="34" charset="0"/>
              </a:rPr>
              <a:t> June, 10:00 </a:t>
            </a:r>
            <a:endParaRPr lang="en-GB" sz="1400" i="1" dirty="0">
              <a:effectLst>
                <a:outerShdw blurRad="38100" dist="38100" dir="2700000" algn="tl">
                  <a:srgbClr val="000000">
                    <a:alpha val="43137"/>
                  </a:srgbClr>
                </a:outerShdw>
              </a:effectLst>
            </a:endParaRPr>
          </a:p>
        </p:txBody>
      </p:sp>
      <p:sp>
        <p:nvSpPr>
          <p:cNvPr id="5" name="Rectangle 4"/>
          <p:cNvSpPr/>
          <p:nvPr/>
        </p:nvSpPr>
        <p:spPr>
          <a:xfrm>
            <a:off x="6351" y="1724834"/>
            <a:ext cx="6874083" cy="1569660"/>
          </a:xfrm>
          <a:prstGeom prst="rect">
            <a:avLst/>
          </a:prstGeom>
        </p:spPr>
        <p:txBody>
          <a:bodyPr wrap="square">
            <a:spAutoFit/>
          </a:bodyPr>
          <a:lstStyle/>
          <a:p>
            <a:pPr algn="ctr" fontAlgn="base"/>
            <a:r>
              <a:rPr lang="en-GB" sz="2400" b="1" dirty="0">
                <a:effectLst>
                  <a:outerShdw blurRad="38100" dist="38100" dir="2700000" algn="tl">
                    <a:srgbClr val="000000">
                      <a:alpha val="43137"/>
                    </a:srgbClr>
                  </a:outerShdw>
                </a:effectLst>
              </a:rPr>
              <a:t>NSAIDs and the near-extinction of vulture populations across South Asia: An ecotoxicological “Perfect Storm”</a:t>
            </a:r>
            <a:r>
              <a:rPr lang="en-GB" sz="2400" b="1" dirty="0">
                <a:solidFill>
                  <a:srgbClr val="8BBD3A"/>
                </a:solidFill>
              </a:rPr>
              <a:t> </a:t>
            </a:r>
          </a:p>
          <a:p>
            <a:pPr algn="ctr" fontAlgn="base"/>
            <a:r>
              <a:rPr lang="en-GB" sz="2400" b="1" dirty="0">
                <a:solidFill>
                  <a:srgbClr val="8BBD3A"/>
                </a:solidFill>
              </a:rPr>
              <a:t>Dr Mark Taggart, ERI, UK</a:t>
            </a:r>
            <a:endParaRPr lang="en-GB" sz="2000" dirty="0">
              <a:effectLst>
                <a:outerShdw blurRad="38100" dist="38100" dir="2700000" algn="tl">
                  <a:srgbClr val="000000">
                    <a:alpha val="43137"/>
                  </a:srgbClr>
                </a:outerShdw>
              </a:effectLst>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51" y="-15552"/>
            <a:ext cx="6851649" cy="158417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Image result for north highland college"/>
          <p:cNvPicPr>
            <a:picLocks noChangeAspect="1" noChangeArrowheads="1"/>
          </p:cNvPicPr>
          <p:nvPr/>
        </p:nvPicPr>
        <p:blipFill>
          <a:blip r:embed="rId5" r:link="rId6"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5218367" y="173576"/>
            <a:ext cx="136842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UHI_Logo_RGB"/>
          <p:cNvPicPr>
            <a:picLocks noChangeAspect="1" noChangeArrowheads="1"/>
          </p:cNvPicPr>
          <p:nvPr/>
        </p:nvPicPr>
        <p:blipFill>
          <a:blip r:embed="rId7" cstate="print">
            <a:clrChange>
              <a:clrFrom>
                <a:srgbClr val="000000"/>
              </a:clrFrom>
              <a:clrTo>
                <a:srgbClr val="000000">
                  <a:alpha val="0"/>
                </a:srgbClr>
              </a:clrTo>
            </a:clrChange>
            <a:lum bright="70000" contrast="-80000"/>
            <a:grayscl/>
            <a:biLevel thresh="50000"/>
            <a:extLst>
              <a:ext uri="{28A0092B-C50C-407E-A947-70E740481C1C}">
                <a14:useLocalDpi xmlns:a14="http://schemas.microsoft.com/office/drawing/2010/main" val="0"/>
              </a:ext>
            </a:extLst>
          </a:blip>
          <a:srcRect/>
          <a:stretch>
            <a:fillRect/>
          </a:stretch>
        </p:blipFill>
        <p:spPr bwMode="auto">
          <a:xfrm>
            <a:off x="5218368" y="641830"/>
            <a:ext cx="136842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ounded Rectangle 16"/>
          <p:cNvSpPr/>
          <p:nvPr/>
        </p:nvSpPr>
        <p:spPr>
          <a:xfrm>
            <a:off x="3429001" y="3726542"/>
            <a:ext cx="3312368" cy="3026658"/>
          </a:xfrm>
          <a:prstGeom prst="roundRect">
            <a:avLst>
              <a:gd name="adj" fmla="val 9992"/>
            </a:avLst>
          </a:prstGeom>
          <a:noFill/>
          <a:ln>
            <a:solidFill>
              <a:srgbClr val="8BBD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endParaRPr lang="en-GB" sz="1100" dirty="0">
              <a:solidFill>
                <a:schemeClr val="tx1"/>
              </a:solidFill>
            </a:endParaRPr>
          </a:p>
          <a:p>
            <a:pPr fontAlgn="base"/>
            <a:endParaRPr lang="en-GB" sz="1100" dirty="0">
              <a:solidFill>
                <a:schemeClr val="tx1"/>
              </a:solidFill>
            </a:endParaRPr>
          </a:p>
          <a:p>
            <a:pPr fontAlgn="base"/>
            <a:endParaRPr lang="en-GB" sz="1100" dirty="0">
              <a:solidFill>
                <a:schemeClr val="tx1"/>
              </a:solidFill>
            </a:endParaRPr>
          </a:p>
          <a:p>
            <a:pPr fontAlgn="base"/>
            <a:endParaRPr lang="en-GB" sz="1100" dirty="0">
              <a:solidFill>
                <a:schemeClr val="tx1"/>
              </a:solidFill>
            </a:endParaRPr>
          </a:p>
          <a:p>
            <a:pPr fontAlgn="base"/>
            <a:endParaRPr lang="en-GB" sz="1100" dirty="0">
              <a:solidFill>
                <a:schemeClr val="tx1"/>
              </a:solidFill>
            </a:endParaRPr>
          </a:p>
          <a:p>
            <a:pPr algn="just" fontAlgn="base"/>
            <a:endParaRPr lang="en-GB" sz="1100" dirty="0">
              <a:solidFill>
                <a:schemeClr val="tx1"/>
              </a:solidFill>
            </a:endParaRPr>
          </a:p>
          <a:p>
            <a:pPr algn="just" fontAlgn="base"/>
            <a:endParaRPr lang="en-GB" sz="1100" dirty="0">
              <a:solidFill>
                <a:schemeClr val="tx1"/>
              </a:solidFill>
            </a:endParaRPr>
          </a:p>
          <a:p>
            <a:pPr algn="just" fontAlgn="base"/>
            <a:endParaRPr lang="en-GB" sz="1100" dirty="0">
              <a:solidFill>
                <a:schemeClr val="tx1"/>
              </a:solidFill>
            </a:endParaRPr>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20034" y="3872880"/>
            <a:ext cx="3149326" cy="1440160"/>
          </a:xfrm>
          <a:prstGeom prst="rect">
            <a:avLst/>
          </a:prstGeom>
          <a:effectLst>
            <a:softEdge rad="38100"/>
          </a:effectLst>
        </p:spPr>
      </p:pic>
      <p:pic>
        <p:nvPicPr>
          <p:cNvPr id="3" name="Picture 2">
            <a:extLst>
              <a:ext uri="{FF2B5EF4-FFF2-40B4-BE49-F238E27FC236}">
                <a16:creationId xmlns:a16="http://schemas.microsoft.com/office/drawing/2014/main" id="{97D739A0-A4C6-4CFB-93DC-ED30DC2622E6}"/>
              </a:ext>
            </a:extLst>
          </p:cNvPr>
          <p:cNvPicPr>
            <a:picLocks noChangeAspect="1"/>
          </p:cNvPicPr>
          <p:nvPr/>
        </p:nvPicPr>
        <p:blipFill>
          <a:blip r:embed="rId9"/>
          <a:stretch>
            <a:fillRect/>
          </a:stretch>
        </p:blipFill>
        <p:spPr>
          <a:xfrm>
            <a:off x="5157192" y="2576736"/>
            <a:ext cx="1031508" cy="1039567"/>
          </a:xfrm>
          <a:prstGeom prst="rect">
            <a:avLst/>
          </a:prstGeom>
        </p:spPr>
      </p:pic>
      <p:sp>
        <p:nvSpPr>
          <p:cNvPr id="10" name="Rectangle 9">
            <a:extLst>
              <a:ext uri="{FF2B5EF4-FFF2-40B4-BE49-F238E27FC236}">
                <a16:creationId xmlns:a16="http://schemas.microsoft.com/office/drawing/2014/main" id="{EF4898C4-656C-4251-97F4-C4B7EA6040DE}"/>
              </a:ext>
            </a:extLst>
          </p:cNvPr>
          <p:cNvSpPr/>
          <p:nvPr/>
        </p:nvSpPr>
        <p:spPr>
          <a:xfrm>
            <a:off x="116631" y="6880373"/>
            <a:ext cx="6623473" cy="1446550"/>
          </a:xfrm>
          <a:prstGeom prst="rect">
            <a:avLst/>
          </a:prstGeom>
        </p:spPr>
        <p:txBody>
          <a:bodyPr wrap="square">
            <a:spAutoFit/>
          </a:bodyPr>
          <a:lstStyle/>
          <a:p>
            <a:pPr algn="ctr"/>
            <a:r>
              <a:rPr lang="en-GB" sz="1100" i="1" dirty="0"/>
              <a:t>Dr Mark Taggart (Environmental Research Institute, UK) is an environmental analytical chemist and </a:t>
            </a:r>
            <a:r>
              <a:rPr lang="en-GB" sz="1100" i="1" dirty="0" err="1"/>
              <a:t>ecotoxicologist</a:t>
            </a:r>
            <a:r>
              <a:rPr lang="en-GB" sz="1100" i="1" dirty="0"/>
              <a:t> with ~28 years’ experience and 79 publications (in international journals and books). He has spent 23 years in academia, and 5 years in industry and environmental regulation. His interdisciplinary research interests focus on (</a:t>
            </a:r>
            <a:r>
              <a:rPr lang="en-GB" sz="1100" i="1" dirty="0" err="1"/>
              <a:t>i</a:t>
            </a:r>
            <a:r>
              <a:rPr lang="en-GB" sz="1100" i="1" dirty="0"/>
              <a:t>) the fate and behaviour of pollutants, especially classic and emerging contaminants (metals/metalloids and pharmaceuticals), (ii) ecotoxicology (pathways/uptake/effects, particularly with respect to birds and mammals) and (iii) analytical chemistry (new applications, method development and novel techniques). He has worked on the impact of NSAIDs on vultures since 2004, and sits on the Technical Advisory Committee for SAVE (‘Saving Asia’s Vultures from Extinction’) – an International research and conservation consortium. </a:t>
            </a:r>
          </a:p>
        </p:txBody>
      </p:sp>
      <p:pic>
        <p:nvPicPr>
          <p:cNvPr id="20" name="Picture 19">
            <a:extLst>
              <a:ext uri="{FF2B5EF4-FFF2-40B4-BE49-F238E27FC236}">
                <a16:creationId xmlns:a16="http://schemas.microsoft.com/office/drawing/2014/main" id="{0B9D8C2A-531B-496E-A847-21F3B05B030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645024" y="5302781"/>
            <a:ext cx="1754216" cy="1315662"/>
          </a:xfrm>
          <a:prstGeom prst="rect">
            <a:avLst/>
          </a:prstGeom>
          <a:effectLst>
            <a:softEdge rad="38100"/>
          </a:effectLst>
        </p:spPr>
      </p:pic>
      <p:pic>
        <p:nvPicPr>
          <p:cNvPr id="21" name="Picture 20" descr="Diclofenac bottle.jpg">
            <a:extLst>
              <a:ext uri="{FF2B5EF4-FFF2-40B4-BE49-F238E27FC236}">
                <a16:creationId xmlns:a16="http://schemas.microsoft.com/office/drawing/2014/main" id="{BF238A71-C082-45D1-90BE-2F666A803ED9}"/>
              </a:ext>
            </a:extLst>
          </p:cNvPr>
          <p:cNvPicPr>
            <a:picLocks noChangeAspect="1"/>
          </p:cNvPicPr>
          <p:nvPr/>
        </p:nvPicPr>
        <p:blipFill>
          <a:blip r:embed="rId11" cstate="print"/>
          <a:stretch>
            <a:fillRect/>
          </a:stretch>
        </p:blipFill>
        <p:spPr>
          <a:xfrm>
            <a:off x="5437348" y="5154503"/>
            <a:ext cx="1094003" cy="1457925"/>
          </a:xfrm>
          <a:prstGeom prst="rect">
            <a:avLst/>
          </a:prstGeom>
          <a:effectLst>
            <a:softEdge rad="25400"/>
          </a:effectLst>
        </p:spPr>
      </p:pic>
    </p:spTree>
    <p:extLst>
      <p:ext uri="{BB962C8B-B14F-4D97-AF65-F5344CB8AC3E}">
        <p14:creationId xmlns:p14="http://schemas.microsoft.com/office/powerpoint/2010/main" val="1623755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289</Words>
  <Application>Microsoft Office PowerPoint</Application>
  <PresentationFormat>A4 Paper (210x297 mm)</PresentationFormat>
  <Paragraphs>16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Guerin</dc:creator>
  <cp:lastModifiedBy>Mark Taggart HOME PC</cp:lastModifiedBy>
  <cp:revision>118</cp:revision>
  <cp:lastPrinted>2018-07-31T09:16:21Z</cp:lastPrinted>
  <dcterms:created xsi:type="dcterms:W3CDTF">2013-05-17T14:06:08Z</dcterms:created>
  <dcterms:modified xsi:type="dcterms:W3CDTF">2019-06-24T10:50:01Z</dcterms:modified>
</cp:coreProperties>
</file>